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1" r:id="rId6"/>
    <p:sldId id="262" r:id="rId7"/>
    <p:sldId id="258" r:id="rId8"/>
    <p:sldId id="25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22AB34-D2EE-4F83-8F24-B8DA023F8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2ED95E-07B7-44D2-9141-FCB658C9C3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D827F1-07A3-4BBE-B087-FC758C094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DC8E-E3FA-419F-85F5-090773C805CE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51EEBE-DBFA-4791-9147-134BE5A4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10E78B-D42D-4592-A45A-3AF1A22B3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C2E4-D047-4F53-BA18-0356C7FB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562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5CA16F-9E3C-4CED-9227-31DEF5A9A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3A77E1-538C-4544-9A9A-8F7DBACD9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92B988-B9A7-46B2-AA47-B9773ACD6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DC8E-E3FA-419F-85F5-090773C805CE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68FA82-E418-4E90-BD78-1DE726C21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D311EF-FEA0-4885-B3C4-5898C618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C2E4-D047-4F53-BA18-0356C7FB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35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0C41BB-691D-421F-86B9-0901BA789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B726AF-DB12-499F-B4AC-4A8485676B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778319-C4AA-4D81-A554-6FA15DD1E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DC8E-E3FA-419F-85F5-090773C805CE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064250-6125-4E35-8761-EAAA4FE09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D5F0EF-22C3-436A-B89C-4296A08BE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C2E4-D047-4F53-BA18-0356C7FB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01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45A3F0-6EE9-4A74-A285-9753C70FA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99F9A4-DF54-4FFA-9819-5B31FE574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A74AE7-1FC3-4C85-985F-A106539C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DC8E-E3FA-419F-85F5-090773C805CE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8FF279-C48B-4E6F-9423-997C8AFA9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DF5722-B738-43C6-A250-13C26490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C2E4-D047-4F53-BA18-0356C7FB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30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3C4A4F-50A1-4B21-BAB7-221E60A49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AD9443-4B36-4E3D-903A-A5419409E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C91149-7580-4FE5-9152-49AE48526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DC8E-E3FA-419F-85F5-090773C805CE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C2C0D8-31D0-4401-8249-CF5694173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E2ADC6-2561-49C8-AF4C-2D3328AB5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C2E4-D047-4F53-BA18-0356C7FB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26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ECB357-8BC9-481E-AC4A-ABBB2D372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B59C1A-E176-4922-A82E-12F3F6C30B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0F3A3-FDE5-4A2C-9D23-8159189B7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092539-4FE2-4ADC-BFC2-61F6805C9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DC8E-E3FA-419F-85F5-090773C805CE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3D930A-E6E4-475D-A727-E4D35B14F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460A6D-EF5F-40C0-A60F-D06ED1EB8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C2E4-D047-4F53-BA18-0356C7FB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88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2B642B-9FCC-48FF-84B6-F6804D6F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7529CE-8C03-4903-AF27-4170836DD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CB43B80-4105-4C81-9F82-FD32BCFAC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31AA457-F778-4BE8-8274-210C20832D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F8B45F6-4B32-4CF0-9E2D-3B3BFB2680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0619152-A385-40D4-9FCB-AD76D03EB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DC8E-E3FA-419F-85F5-090773C805CE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A67422D-E58C-4887-BE91-6CF3A3AAD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7C60439-8079-425D-B1AA-91FFF1F40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C2E4-D047-4F53-BA18-0356C7FB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82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81EAB0-06CD-4ED8-B194-A78B22E58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0BCD253-A895-4492-BE6D-05236D03F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DC8E-E3FA-419F-85F5-090773C805CE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FFE2FD8-42CD-46D2-81AC-A9FC031AA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66BAA13-C02C-4BC6-A52E-FC58CB4A0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C2E4-D047-4F53-BA18-0356C7FB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48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D7F421-C00D-41C5-9844-90292739A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DC8E-E3FA-419F-85F5-090773C805CE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06297A4-0DF0-44DB-85C1-54C0204F4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79E0FA2-70A6-4735-ADAC-541221F9B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C2E4-D047-4F53-BA18-0356C7FB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33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43C4AD-EDF0-41AB-8853-BEE449EFD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DF1CA4-C308-447B-A5E6-B02BCF147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F31289-EAFB-43F4-BE77-6BDD2D926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616C5F-3B83-40D5-BD24-8B024F838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DC8E-E3FA-419F-85F5-090773C805CE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6736E7-7366-464C-9C78-07EF325B5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288645-CFF9-44A5-86D7-C809A57F9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C2E4-D047-4F53-BA18-0356C7FB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7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4FB780-8C21-43B2-B4A0-9D3C14F6F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BA0BBF9-C2C1-4122-9772-C8253B71D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6EBEBE-99B1-4885-B176-9622478DA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DBD803-7E72-4481-9658-E1E3C29F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DC8E-E3FA-419F-85F5-090773C805CE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8BB5CB-7F96-4DB1-884F-B3B9C5E13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471B24-12BC-4EE6-A51E-05C547476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C2E4-D047-4F53-BA18-0356C7FB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58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251B69-B3FB-4A6C-B978-5F40CEE4F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6FFAF6-862A-4C91-A180-AB54FF583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DCF27E-6637-405D-9DBD-B32DAAD436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BDC8E-E3FA-419F-85F5-090773C805CE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82619D-5BE6-4AA4-9C95-F4E80B37C1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27611F-216F-4BA1-BD57-EBF8E17320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5C2E4-D047-4F53-BA18-0356C7FB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38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E8E9276-24F0-4E30-8BC3-EB8F688C7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53054"/>
            <a:ext cx="8828314" cy="130563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sz="24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Війна людей їсть, кров’ю запиває</a:t>
            </a:r>
            <a:br>
              <a:rPr lang="uk-UA" sz="24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uk-UA" sz="24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                                                                             </a:t>
            </a:r>
            <a:r>
              <a:rPr lang="uk-UA" sz="2000" b="1" i="1" dirty="0">
                <a:latin typeface="Monotype Corsiva" panose="03010101010201010101" pitchFamily="66" charset="0"/>
                <a:cs typeface="Segoe UI Semibold" panose="020B0702040204020203" pitchFamily="34" charset="0"/>
              </a:rPr>
              <a:t>Українське прислів’я</a:t>
            </a:r>
            <a:br>
              <a:rPr lang="uk-UA" sz="24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uk-UA" sz="24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   Не йдіть війною проти закону, прийміть закон проти війни</a:t>
            </a:r>
            <a:br>
              <a:rPr lang="uk-UA" sz="24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uk-UA" sz="24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                                                                               </a:t>
            </a:r>
            <a:r>
              <a:rPr lang="uk-UA" sz="2000" i="1" dirty="0">
                <a:latin typeface="Monotype Corsiva" panose="03010101010201010101" pitchFamily="66" charset="0"/>
                <a:cs typeface="Segoe UI Semibold" panose="020B0702040204020203" pitchFamily="34" charset="0"/>
              </a:rPr>
              <a:t>Єврейське прислів’я</a:t>
            </a:r>
            <a:endParaRPr lang="ru-RU" sz="2000" i="1" dirty="0">
              <a:latin typeface="Monotype Corsiva" panose="03010101010201010101" pitchFamily="66" charset="0"/>
              <a:cs typeface="Segoe UI Semibold" panose="020B0702040204020203" pitchFamily="34" charset="0"/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9CE9C726-228C-4716-A3B1-BCF0E2C49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556657"/>
            <a:ext cx="5682343" cy="513487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uk-UA" sz="60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М</a:t>
            </a:r>
            <a:r>
              <a:rPr lang="uk-UA" sz="32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іжнародне</a:t>
            </a:r>
            <a:endParaRPr lang="uk-UA" sz="6000" dirty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</a:endParaRPr>
          </a:p>
          <a:p>
            <a:pPr marL="0" lvl="0" indent="0" algn="ctr">
              <a:buNone/>
            </a:pPr>
            <a:r>
              <a:rPr lang="uk-UA" sz="60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Г</a:t>
            </a:r>
            <a:r>
              <a:rPr lang="uk-UA" sz="36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уманітарне</a:t>
            </a:r>
          </a:p>
          <a:p>
            <a:pPr marL="0" lvl="0" indent="0" algn="ctr">
              <a:buNone/>
            </a:pPr>
            <a:r>
              <a:rPr lang="uk-UA" sz="60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П</a:t>
            </a:r>
            <a:r>
              <a:rPr lang="uk-UA" sz="36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раво </a:t>
            </a:r>
          </a:p>
          <a:p>
            <a:pPr marL="0" lvl="0" indent="0">
              <a:buNone/>
            </a:pPr>
            <a:r>
              <a:rPr lang="uk-UA" sz="36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      Україна. ІІІ тисячоліття</a:t>
            </a:r>
          </a:p>
          <a:p>
            <a:pPr marL="0" lvl="0" indent="0">
              <a:buNone/>
            </a:pPr>
            <a:r>
              <a:rPr lang="uk-UA" sz="36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     від Різдва Христового</a:t>
            </a:r>
          </a:p>
          <a:p>
            <a:pPr marL="0" lvl="0" indent="0">
              <a:buNone/>
            </a:pPr>
            <a:r>
              <a:rPr lang="uk-UA" sz="60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 </a:t>
            </a:r>
            <a:r>
              <a:rPr lang="uk-UA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 КУ ЦПРПП ВМР  </a:t>
            </a:r>
            <a:r>
              <a:rPr lang="uk-UA" sz="20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К.Маліцька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85F158B-C887-4C1F-9D2F-35DEF5DDE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086" y="153054"/>
            <a:ext cx="1687285" cy="1403603"/>
          </a:xfrm>
          <a:prstGeom prst="rect">
            <a:avLst/>
          </a:prstGeom>
        </p:spPr>
      </p:pic>
      <p:pic>
        <p:nvPicPr>
          <p:cNvPr id="5" name="Объект 4">
            <a:extLst>
              <a:ext uri="{FF2B5EF4-FFF2-40B4-BE49-F238E27FC236}">
                <a16:creationId xmlns:a16="http://schemas.microsoft.com/office/drawing/2014/main" id="{F3DB25F3-875D-4051-9045-8D0DF274D4E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22" y="2811054"/>
            <a:ext cx="5257802" cy="2782262"/>
          </a:xfr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32A613F-E446-4803-803F-F9DA98D721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819" y="5160982"/>
            <a:ext cx="2858181" cy="1438275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6DD48123-AB92-4B33-9596-0836082BE5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58" y="1505421"/>
            <a:ext cx="3702165" cy="212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13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60E3A-1E6A-4D2C-98B5-AAFA694DF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610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600" b="1" dirty="0"/>
              <a:t>              </a:t>
            </a:r>
            <a:r>
              <a:rPr lang="uk-UA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держав на ведення війни 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(jus ad bellum)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61349D-3B80-4BA6-B113-D95C61CBD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8314"/>
            <a:ext cx="10515600" cy="5192486"/>
          </a:xfrm>
          <a:solidFill>
            <a:srgbClr val="00B0F0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« Всі Члени ООН утримуються в міжнародних відносинах від загрози силою або від її застосування як проти територіальної недоторканності або політичної незалежності будь якої держави , так і яким-небудь іншим чином, несумісним з цілями ООН»</a:t>
            </a:r>
          </a:p>
          <a:p>
            <a:pPr marL="0" indent="0">
              <a:buNone/>
            </a:pPr>
            <a:r>
              <a:rPr lang="uk-UA" dirty="0"/>
              <a:t>( ст.2 Статуту ООН)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Держава має право застосовувати силу, тільки </a:t>
            </a:r>
            <a:r>
              <a:rPr lang="uk-UA" b="1" i="1" dirty="0"/>
              <a:t>захищаючись від агресії.</a:t>
            </a:r>
          </a:p>
          <a:p>
            <a:pPr marL="0" indent="0">
              <a:buNone/>
            </a:pPr>
            <a:endParaRPr lang="uk-UA" b="1" i="1" dirty="0"/>
          </a:p>
          <a:p>
            <a:pPr marL="0" indent="0">
              <a:buNone/>
            </a:pPr>
            <a:r>
              <a:rPr lang="uk-UA" dirty="0"/>
              <a:t>Держави мають право на індивідуальну або колективну оборону </a:t>
            </a:r>
          </a:p>
          <a:p>
            <a:pPr marL="0" indent="0">
              <a:buNone/>
            </a:pPr>
            <a:r>
              <a:rPr lang="uk-UA" dirty="0"/>
              <a:t>(ст.51 Статуту ООН)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Застосування сили дозволяється державі ( </a:t>
            </a:r>
            <a:r>
              <a:rPr lang="uk-UA" i="1" dirty="0"/>
              <a:t>не на своїй території</a:t>
            </a:r>
            <a:r>
              <a:rPr lang="uk-UA" dirty="0"/>
              <a:t>) за умови участі в миротворчих операціях згідно Статуту ООН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8385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8A4781-D772-40D0-B7FE-1C5924EBA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629" y="365125"/>
            <a:ext cx="10287000" cy="108267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chemeClr val="accent2">
                    <a:lumMod val="50000"/>
                  </a:schemeClr>
                </a:solidFill>
                <a:latin typeface="Bahnschrift" panose="020B0502040204020203" pitchFamily="34" charset="0"/>
              </a:rPr>
              <a:t>Україна –Член ООН, учасниця всіх угод з міжнародного гуманітарного права ( МГП)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6CB99D-81E1-47FC-947F-A795AE77C6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8344" y="1676401"/>
            <a:ext cx="4506686" cy="4816474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b="1" i="1" dirty="0"/>
              <a:t>МГП-це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i="1" dirty="0"/>
              <a:t>- право Женеви (4 Женевські конвенції (1949р.) та 2 Додаткових протоколи до них 1977 року) має на меті захист осіб, які не беруть або припинили участь у бойових діях;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uk-UA" sz="2400" i="1" dirty="0"/>
              <a:t>право Гааги  -  обмеження воюючих сторін у виборі засобів і методів ведення воєнних дій.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uk-UA" sz="2400" i="1" dirty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uk-UA" sz="2400" i="1" dirty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uk-UA" sz="2400" i="1" dirty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i="1" dirty="0">
                <a:solidFill>
                  <a:prstClr val="black"/>
                </a:solidFill>
              </a:rPr>
              <a:t> </a:t>
            </a:r>
            <a:endParaRPr lang="ru-RU" sz="2400" i="1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0CCD9D64-669D-4616-A683-9CB0CE759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96544" y="1676400"/>
            <a:ext cx="6694714" cy="481647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b="1" dirty="0"/>
              <a:t>       МГП містить міжнародні договори: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uk-UA" sz="2400" dirty="0"/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Санкт-Петербурзька декларація(1868р.);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Гаазькі конвенція(1899р., 1907р., 1954р.);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Конвенція про заборону бактеріологічної (біологічної) зброї (1972р);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Конвенція про заборону або обмеження звичайної зброї (1980р.);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Конвенція про заборону хімічної зброї(1993р.);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Оттавська конвенція (1997р.)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075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922D5-8D88-43E8-8076-3B7FDF66E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248400" cy="864961"/>
          </a:xfrm>
        </p:spPr>
        <p:txBody>
          <a:bodyPr/>
          <a:lstStyle/>
          <a:p>
            <a:pPr algn="ctr"/>
            <a:r>
              <a:rPr lang="uk-UA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правила МГП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EA5623-B288-4305-82F8-0AE74BD5C1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0086"/>
            <a:ext cx="5181600" cy="49468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1.Бойові дії повинні вестися комбатантами проти комбатантів та воєнних цілей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2.Забороняється використовувати зброю, застосування якої має не вибірковий характер( уражає цивільні та воєнні об’єкти, людей) і заподіює надмірні страждання.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3.Цивільним особам , пораненим комбатантам і військовополоненим має бути збережене життя, їм повинен бути наданий захист, з ними необхідно поводитися гуманно.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D37B29-3A20-4F92-A3CE-E79F8C699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429000"/>
            <a:ext cx="5181600" cy="2747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Медичний персонал та установи ( госпіталі, лікарні, санітарні, транспортні засоби тощо) повинні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поважатися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одержати необхідну підтримку і допомогу для виконання своїх функцій.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410F79E-5136-4CA6-9BAC-1CF11D4A4C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57" y="174171"/>
            <a:ext cx="4659086" cy="305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208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48D5B5-9979-4D9D-9865-F453A77A7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830" y="365125"/>
            <a:ext cx="10384970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Женевські конвенції і Додатковий протокол І протегують таким категоріям осіб: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EB4653C1-1F84-4558-93F4-14179EB3AD0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поранені, хворі та особи, що зазнали корабельної аварії, як зі складу збройних сил, так і цивільні;</a:t>
            </a:r>
          </a:p>
          <a:p>
            <a:pPr marL="0" indent="0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2)військовополонені;</a:t>
            </a:r>
          </a:p>
          <a:p>
            <a:pPr marL="0" indent="0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цивільні особи на території противника;</a:t>
            </a:r>
          </a:p>
          <a:p>
            <a:pPr marL="0" indent="0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цивільні особи на окупованих територіях;</a:t>
            </a:r>
          </a:p>
          <a:p>
            <a:pPr marL="0" indent="0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5)інтерновані цивільні особи.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096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C30469-DC35-4202-8501-BDF0C55CA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515"/>
            <a:ext cx="10515600" cy="101237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ІІІ Женевська конвенція про правовий режим поводження з військовополоненими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C5F401-F127-4DF4-AC78-55FB55206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4" y="1447800"/>
            <a:ext cx="10853056" cy="5410200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Військовополонен</a:t>
            </a:r>
            <a:r>
              <a:rPr lang="uk-UA" dirty="0"/>
              <a:t>і-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комбатанти, що потрапили під владу ворога</a:t>
            </a:r>
          </a:p>
          <a:p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МГП вимагає гуманного ставлення до військовополонених;</a:t>
            </a:r>
          </a:p>
          <a:p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жоден з них не може бути підданий фізичному каліченню, науковому або медичному експерименту;</a:t>
            </a:r>
          </a:p>
          <a:p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забороняється дискримінація за ознаками раси, кольору шкіри, за віросповіданням, соціальним походженням;</a:t>
            </a:r>
          </a:p>
          <a:p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 розміщення в таборах повинні відповідати умовам , якими користується армія противника, розташована в тій самій місцевості.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                                             </a:t>
            </a:r>
            <a:r>
              <a:rPr lang="uk-UA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Полонені РФ. </a:t>
            </a:r>
          </a:p>
          <a:p>
            <a:pPr marL="0" indent="0">
              <a:buNone/>
            </a:pPr>
            <a:r>
              <a:rPr lang="uk-UA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Березень 2022 р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Військовополонені зберігають свій статус протягом усього періоду полону і не можуть позбавитися цього статусу, в тому числі за власним бажанням</a:t>
            </a:r>
            <a:endParaRPr lang="ru-RU" sz="3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62AC297-4E77-46B8-B5BE-E66C9401B1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272" y="4441372"/>
            <a:ext cx="2008416" cy="117565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EE35A12-4F6B-4E06-93E9-378EA5A3F2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970" y="4441371"/>
            <a:ext cx="2008416" cy="117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634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>
            <a:extLst>
              <a:ext uri="{FF2B5EF4-FFF2-40B4-BE49-F238E27FC236}">
                <a16:creationId xmlns:a16="http://schemas.microsoft.com/office/drawing/2014/main" id="{98DE2C8A-792C-41AE-825D-4931B5DA1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589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uk-UA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uk-UA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Женевська конвенція про принципи захисту цивільного населення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3C6AEF4-C06F-46F2-A060-ABEF56D91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761" y="1436914"/>
            <a:ext cx="10515600" cy="532311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мирний час або одразу ж після збройного конфлікту сторони можуть створити санітарні зони і зони безпеки;</a:t>
            </a:r>
          </a:p>
          <a:p>
            <a:pPr>
              <a:buFontTx/>
              <a:buChar char="-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 час воєнних дій повинна існувати відмінність між комбатантами і цивільним населенням;</a:t>
            </a:r>
          </a:p>
          <a:p>
            <a:pPr>
              <a:buFontTx/>
              <a:buChar char="-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забороняється використовувати цивільне населення для прикриття воєнних дій і для захисту тих чи інших військових об’єктів або районів від нападу противника;</a:t>
            </a:r>
          </a:p>
          <a:p>
            <a:pPr>
              <a:buFontTx/>
              <a:buChar char="-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забороняються колективні покарання, взяття заручників, залякування або терор;</a:t>
            </a:r>
          </a:p>
          <a:p>
            <a:pPr>
              <a:buFontTx/>
              <a:buChar char="-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права людини мають дотримуватися і під час збройних  конфліктів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579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7C5C43BF-2A24-40D3-8F61-7D74810D7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4" y="174171"/>
            <a:ext cx="4419600" cy="187234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36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спеціальним</a:t>
            </a:r>
            <a:r>
              <a:rPr lang="ru-RU" sz="36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захистом</a:t>
            </a:r>
            <a:r>
              <a:rPr lang="ru-RU" sz="36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Конвенцій</a:t>
            </a:r>
            <a:r>
              <a:rPr lang="ru-RU" sz="36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br>
              <a:rPr lang="ru-RU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13" name="Объект 12">
            <a:extLst>
              <a:ext uri="{FF2B5EF4-FFF2-40B4-BE49-F238E27FC236}">
                <a16:creationId xmlns:a16="http://schemas.microsoft.com/office/drawing/2014/main" id="{A78BD886-DF9D-454A-A48E-A04FDA8A6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6392" y="2264229"/>
            <a:ext cx="4299522" cy="391273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1.</a:t>
            </a:r>
            <a:r>
              <a:rPr lang="ru-RU" sz="3200" b="1" dirty="0"/>
              <a:t>Біженці й </a:t>
            </a:r>
            <a:r>
              <a:rPr lang="ru-RU" sz="3200" b="1" dirty="0" err="1"/>
              <a:t>апатриди</a:t>
            </a:r>
            <a:endParaRPr lang="ru-RU" sz="3200" b="1" dirty="0"/>
          </a:p>
          <a:p>
            <a:pPr marL="0" indent="0">
              <a:buNone/>
            </a:pPr>
            <a:r>
              <a:rPr lang="uk-UA" b="1" dirty="0"/>
              <a:t>       (</a:t>
            </a:r>
            <a:r>
              <a:rPr lang="ru-RU" b="1" dirty="0"/>
              <a:t> ст.73 ДП І)</a:t>
            </a:r>
          </a:p>
          <a:p>
            <a:pPr marL="0" indent="0">
              <a:buNone/>
            </a:pPr>
            <a:r>
              <a:rPr lang="uk-UA" b="1" dirty="0"/>
              <a:t>2. </a:t>
            </a:r>
            <a:r>
              <a:rPr lang="ru-RU" sz="3200" b="1" dirty="0" err="1"/>
              <a:t>Жінки</a:t>
            </a:r>
            <a:r>
              <a:rPr lang="ru-RU" b="1" dirty="0"/>
              <a:t> ( ст. 76 ДП І)</a:t>
            </a:r>
          </a:p>
          <a:p>
            <a:pPr marL="0" indent="0">
              <a:buNone/>
            </a:pPr>
            <a:r>
              <a:rPr lang="uk-UA" b="1" dirty="0"/>
              <a:t>3</a:t>
            </a:r>
            <a:r>
              <a:rPr lang="ru-RU" sz="3200" b="1" dirty="0"/>
              <a:t>. </a:t>
            </a:r>
            <a:r>
              <a:rPr lang="ru-RU" sz="3200" b="1" dirty="0" err="1"/>
              <a:t>Діти</a:t>
            </a:r>
            <a:r>
              <a:rPr lang="ru-RU" sz="3200" b="1" dirty="0"/>
              <a:t> </a:t>
            </a:r>
            <a:r>
              <a:rPr lang="ru-RU" b="1" dirty="0"/>
              <a:t>( ст.77-78 ДП І)</a:t>
            </a:r>
          </a:p>
          <a:p>
            <a:pPr marL="0" indent="0">
              <a:buNone/>
            </a:pPr>
            <a:r>
              <a:rPr lang="uk-UA" b="1" dirty="0"/>
              <a:t>4</a:t>
            </a:r>
            <a:r>
              <a:rPr lang="ru-RU" b="1" dirty="0"/>
              <a:t>. </a:t>
            </a:r>
            <a:r>
              <a:rPr lang="ru-RU" sz="3200" b="1" dirty="0" err="1"/>
              <a:t>Журналісти</a:t>
            </a:r>
            <a:r>
              <a:rPr lang="ru-RU" sz="3200" b="1" dirty="0"/>
              <a:t> </a:t>
            </a:r>
          </a:p>
          <a:p>
            <a:pPr marL="0" indent="0">
              <a:buNone/>
            </a:pPr>
            <a:r>
              <a:rPr lang="ru-RU" b="1" dirty="0"/>
              <a:t>     ( ст.79 ДП І)</a:t>
            </a:r>
            <a:endParaRPr lang="uk-UA" b="1" dirty="0"/>
          </a:p>
          <a:p>
            <a:pPr algn="ctr"/>
            <a:endParaRPr lang="uk-UA" b="1" dirty="0"/>
          </a:p>
          <a:p>
            <a:pPr algn="ctr"/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79FF86-7749-4711-B3AF-2271CA273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8314" y="272144"/>
            <a:ext cx="6335485" cy="59048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УВАГА!!!!!!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особа однієї сторони потрапляє в полон до іншої сторони в той час, коли </a:t>
            </a:r>
            <a:r>
              <a:rPr lang="uk-U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займається шпигунством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вона </a:t>
            </a:r>
            <a:r>
              <a:rPr lang="uk-U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має права на статус військовополоненого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ст.46 ДП І)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Найманці не мають права на статус військовополонених, статус комбатантів (ст.47 ДП І)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5994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688</Words>
  <Application>Microsoft Office PowerPoint</Application>
  <PresentationFormat>Широкоэкранный</PresentationFormat>
  <Paragraphs>70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Bahnschrift</vt:lpstr>
      <vt:lpstr>Calibri</vt:lpstr>
      <vt:lpstr>Calibri Light</vt:lpstr>
      <vt:lpstr>Impact</vt:lpstr>
      <vt:lpstr>Monotype Corsiva</vt:lpstr>
      <vt:lpstr>Segoe UI Semibold</vt:lpstr>
      <vt:lpstr>Times New Roman</vt:lpstr>
      <vt:lpstr>Тема Office</vt:lpstr>
      <vt:lpstr>      Війна людей їсть, кров’ю запиває                                                                               Українське прислів’я     Не йдіть війною проти закону, прийміть закон проти війни                                                                                 Єврейське прислів’я</vt:lpstr>
      <vt:lpstr>              Право держав на ведення війни (jus ad bellum)</vt:lpstr>
      <vt:lpstr>Україна –Член ООН, учасниця всіх угод з міжнародного гуманітарного права ( МГП)</vt:lpstr>
      <vt:lpstr>Основні правила МГП</vt:lpstr>
      <vt:lpstr>Женевські конвенції і Додатковий протокол І протегують таким категоріям осіб:</vt:lpstr>
      <vt:lpstr>ІІІ Женевська конвенція про правовий режим поводження з військовополоненими</vt:lpstr>
      <vt:lpstr>ІV Женевська конвенція про принципи захисту цивільного населення</vt:lpstr>
      <vt:lpstr>  Під спеціальним захистом Конвенцій перебувають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user1</cp:lastModifiedBy>
  <cp:revision>56</cp:revision>
  <dcterms:created xsi:type="dcterms:W3CDTF">2022-02-17T07:57:19Z</dcterms:created>
  <dcterms:modified xsi:type="dcterms:W3CDTF">2022-03-25T10:36:38Z</dcterms:modified>
</cp:coreProperties>
</file>